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7" r:id="rId3"/>
    <p:sldId id="266" r:id="rId4"/>
    <p:sldId id="269" r:id="rId5"/>
    <p:sldId id="284" r:id="rId6"/>
    <p:sldId id="285" r:id="rId7"/>
    <p:sldId id="292" r:id="rId8"/>
    <p:sldId id="270" r:id="rId9"/>
    <p:sldId id="293" r:id="rId10"/>
    <p:sldId id="288" r:id="rId11"/>
    <p:sldId id="289" r:id="rId12"/>
    <p:sldId id="291" r:id="rId13"/>
    <p:sldId id="294" r:id="rId14"/>
    <p:sldId id="281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2220"/>
    <a:srgbClr val="91312F"/>
    <a:srgbClr val="701A28"/>
    <a:srgbClr val="AE3B38"/>
    <a:srgbClr val="BD403D"/>
    <a:srgbClr val="852D2B"/>
    <a:srgbClr val="652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1" autoAdjust="0"/>
    <p:restoredTop sz="84772" autoAdjust="0"/>
  </p:normalViewPr>
  <p:slideViewPr>
    <p:cSldViewPr>
      <p:cViewPr varScale="1">
        <p:scale>
          <a:sx n="97" d="100"/>
          <a:sy n="97" d="100"/>
        </p:scale>
        <p:origin x="20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-3120" y="-112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FF935-3D24-4EFC-AF66-5491D68B429A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DAFAD-FAAC-4BA5-961A-67B4B96CA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3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23BB561-BDD7-486C-94D8-9C3FCCB73372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4867AF0-B7B2-40E2-A085-08D509E03A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7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67AF0-B7B2-40E2-A085-08D509E03A9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1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0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8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8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0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3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0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97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0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ADE4A-7FB6-453E-94CD-1C60D1C711F6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5CAE-FA7B-434E-B558-BD097C4CD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who.int/chp/chronic_disease_report/full_report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2209800"/>
            <a:ext cx="9144000" cy="2209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130" y="2286000"/>
            <a:ext cx="8686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Chronic Disease Challenges &amp; Opportunities for Improvement</a:t>
            </a:r>
          </a:p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 Louisiana</a:t>
            </a:r>
            <a:endParaRPr lang="en-US" sz="40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8" y="381000"/>
            <a:ext cx="7013864" cy="137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90800" y="5262265"/>
            <a:ext cx="3972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5, 2017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Baton Rouge, Louisiana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3442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Building on </a:t>
            </a:r>
            <a:r>
              <a:rPr lang="en-US" sz="36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xisting Efforts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1" y="1828800"/>
            <a:ext cx="7696200" cy="417335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Optimizing appropriate use of medications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Louisiana Community Pharmacy Enhanced Services Network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Recognizing inter-relationships between health &amp; determinants</a:t>
            </a:r>
          </a:p>
          <a:p>
            <a:pPr marL="914400" lvl="1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Health &amp; Housing Authority Permanent Supportive Housing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45200" y="6515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FleurDeLisBl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62200"/>
            <a:ext cx="381000" cy="381000"/>
          </a:xfrm>
          <a:prstGeom prst="rect">
            <a:avLst/>
          </a:prstGeom>
        </p:spPr>
      </p:pic>
      <p:pic>
        <p:nvPicPr>
          <p:cNvPr id="10" name="Picture 9" descr="FleurDeLisBl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038600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16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7-05-03 at 1.45.5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0" b="11080"/>
          <a:stretch>
            <a:fillRect/>
          </a:stretch>
        </p:blipFill>
        <p:spPr>
          <a:xfrm>
            <a:off x="3048000" y="2133600"/>
            <a:ext cx="5715000" cy="3143030"/>
          </a:xfrm>
        </p:spPr>
      </p:pic>
      <p:pic>
        <p:nvPicPr>
          <p:cNvPr id="8" name="Picture 7" descr="Screen Shot 2017-05-03 at 2.05.50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3" t="15943" r="25259" b="17028"/>
          <a:stretch/>
        </p:blipFill>
        <p:spPr>
          <a:xfrm>
            <a:off x="304800" y="2133599"/>
            <a:ext cx="2743200" cy="2671011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2514600" y="1295400"/>
            <a:ext cx="6642100" cy="12954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Screen Shot 2017-05-03 at 2.05.50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71" t="89855" r="1"/>
          <a:stretch/>
        </p:blipFill>
        <p:spPr>
          <a:xfrm>
            <a:off x="685800" y="5588000"/>
            <a:ext cx="8157936" cy="584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95378" y="4953000"/>
            <a:ext cx="2476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Impact of Factors on</a:t>
            </a:r>
          </a:p>
          <a:p>
            <a:pPr algn="ctr"/>
            <a:r>
              <a:rPr lang="en-US" dirty="0" smtClean="0"/>
              <a:t>Risk of Premature Death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00600" y="1600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Health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&amp; Well-Being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28599" y="2680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Inter-relationship with SDoH and Health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792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31051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Louisiana’s Mental Health Burden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pic>
        <p:nvPicPr>
          <p:cNvPr id="2" name="Picture 1" descr="Screen Shot 2017-05-03 at 2.09.33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9" t="68182" b="-413"/>
          <a:stretch/>
        </p:blipFill>
        <p:spPr>
          <a:xfrm>
            <a:off x="2980592" y="4495800"/>
            <a:ext cx="5934808" cy="2286000"/>
          </a:xfrm>
          <a:prstGeom prst="rect">
            <a:avLst/>
          </a:prstGeom>
        </p:spPr>
      </p:pic>
      <p:pic>
        <p:nvPicPr>
          <p:cNvPr id="9" name="Picture 8" descr="Screen Shot 2017-05-03 at 2.09.16 P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" t="62970" r="1909" b="4135"/>
          <a:stretch/>
        </p:blipFill>
        <p:spPr>
          <a:xfrm>
            <a:off x="2971800" y="1752600"/>
            <a:ext cx="5690181" cy="2514600"/>
          </a:xfrm>
          <a:prstGeom prst="rect">
            <a:avLst/>
          </a:prstGeom>
        </p:spPr>
      </p:pic>
      <p:pic>
        <p:nvPicPr>
          <p:cNvPr id="10" name="Picture 9" descr="Screen Shot 2017-05-03 at 2.09.1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4237"/>
            <a:ext cx="2819400" cy="357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72107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00561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What’s next? </a:t>
            </a:r>
          </a:p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ACA &amp; AHCA</a:t>
            </a:r>
            <a:endParaRPr lang="en-US" sz="60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9326" y="1981200"/>
            <a:ext cx="8756074" cy="414496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House set to vote on AHCA Thursday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More Medicaid flexibility; less Medicaid 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Prevention Fund – cuts that support public health efforts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 about Innovation Center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Picture 2" descr="http://media1.picsearch.com/is?IMrCpQoz_4YTg43BtqS6Zw_6UPqZTBVP2OTbDAKForg&amp;height=3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22" y="19050"/>
            <a:ext cx="1367578" cy="1702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66800" y="4267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/>
              </a:rPr>
              <a:t>Subject to significant CHANGES in Senate.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7700" y="5511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50247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 panose="020F0502020204030204"/>
              </a:rPr>
              <a:t>Challenge of chronic disease remains.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77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2209800"/>
            <a:ext cx="9144000" cy="2209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130" y="2438162"/>
            <a:ext cx="8686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Chronic Disease Challenges &amp; Opportunities for Improvement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8" y="381000"/>
            <a:ext cx="7013864" cy="1371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90800" y="5262265"/>
            <a:ext cx="3972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5, 2017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Baton Rouge, Louisiana</a:t>
            </a:r>
          </a:p>
        </p:txBody>
      </p:sp>
    </p:spTree>
    <p:extLst>
      <p:ext uri="{BB962C8B-B14F-4D97-AF65-F5344CB8AC3E}">
        <p14:creationId xmlns:p14="http://schemas.microsoft.com/office/powerpoint/2010/main" val="35030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31051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Chronic Disease Burden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1" y="1846447"/>
            <a:ext cx="7696200" cy="4173354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z="4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1987, chronic disease accounted for about two-thirds of total health care spending today it accounts for </a:t>
            </a:r>
            <a:r>
              <a:rPr lang="en-US" sz="4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86%. </a:t>
            </a:r>
            <a:endParaRPr lang="en-US" sz="4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US" sz="4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Almost 90 cents of every $1 we spend on health care is associated </a:t>
            </a:r>
            <a:r>
              <a:rPr lang="en-US" sz="4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chronically ill </a:t>
            </a:r>
            <a:r>
              <a:rPr lang="en-US" sz="4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patients</a:t>
            </a:r>
            <a:endParaRPr lang="en-US" sz="4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US" sz="4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Nearly </a:t>
            </a:r>
            <a:r>
              <a:rPr lang="en-US" sz="4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70% of </a:t>
            </a:r>
            <a:r>
              <a:rPr lang="en-US" sz="4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 care spending is linked to patients with 3 or more chronic conditions. </a:t>
            </a:r>
            <a:endParaRPr lang="en-US" sz="43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defRPr/>
            </a:pPr>
            <a:r>
              <a:rPr lang="en-US" sz="4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Over </a:t>
            </a:r>
            <a:r>
              <a:rPr lang="en-US" sz="4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35% of spending is associated with patients with 5 or more chronic conditions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6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31051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Who is PFCD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599" y="1752600"/>
            <a:ext cx="868680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itchFamily="34" charset="0"/>
                <a:cs typeface="Arial" panose="020B0604020202020204" pitchFamily="34" charset="0"/>
              </a:rPr>
              <a:t>Partnership to Fight Chronic Disease (PFCD) is a global coalition of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patient, provider, community, business and labor groups, and health policy experts, committed to raising awareness of the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No. 1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cause of death, disability and rising health care costs: chronic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disease.</a:t>
            </a:r>
          </a:p>
          <a:p>
            <a:pPr lvl="0" defTabSz="457200">
              <a:defRPr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lvl="0" algn="ctr" defTabSz="457200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OUR MISSION</a:t>
            </a:r>
          </a:p>
          <a:p>
            <a:pPr marL="271463" lvl="0" indent="-271463" defTabSz="457200">
              <a:lnSpc>
                <a:spcPct val="110000"/>
              </a:lnSpc>
              <a:spcAft>
                <a:spcPts val="600"/>
              </a:spcAft>
              <a:buFont typeface="Wingdings" pitchFamily="-1" charset="2"/>
              <a:buChar char="ü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EDUCATE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the public about chronic disease and potential solutions for individuals and communities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271463" lvl="0" indent="-271463" defTabSz="457200">
              <a:lnSpc>
                <a:spcPct val="110000"/>
              </a:lnSpc>
              <a:spcAft>
                <a:spcPts val="600"/>
              </a:spcAft>
              <a:buFont typeface="Wingdings" pitchFamily="-1" charset="2"/>
              <a:buChar char="ü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MOBILIZE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the public to call for change in how governments, employers, and health institutions approach chronic disease  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271463" lvl="0" indent="-271463" defTabSz="457200">
              <a:lnSpc>
                <a:spcPct val="110000"/>
              </a:lnSpc>
              <a:spcAft>
                <a:spcPts val="600"/>
              </a:spcAft>
              <a:buFont typeface="Wingdings" pitchFamily="-1" charset="2"/>
              <a:buChar char="ü"/>
              <a:defRPr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CHALLENGE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 policymakers on the health policy changes that are necessary to effectively fight chronic disease</a:t>
            </a:r>
          </a:p>
        </p:txBody>
      </p:sp>
    </p:spTree>
    <p:extLst>
      <p:ext uri="{BB962C8B-B14F-4D97-AF65-F5344CB8AC3E}">
        <p14:creationId xmlns:p14="http://schemas.microsoft.com/office/powerpoint/2010/main" val="99477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31051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Louisiana’s Chronic Disease Burden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pic>
        <p:nvPicPr>
          <p:cNvPr id="5" name="Picture 4" descr="Screen Shot 2017-05-03 at 10.03.03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27" y="1676400"/>
            <a:ext cx="3840673" cy="4953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81600" y="21336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2.9 million people with at least one chronic condition;</a:t>
            </a:r>
          </a:p>
          <a:p>
            <a:r>
              <a:rPr lang="en-US" dirty="0" smtClean="0"/>
              <a:t>1.2 million with 2 or more (and growing).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33528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Economic losses of $12 BILLION a year in addition to medical costs.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4343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Chronic diseases will cost $8,600 per resident a year without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04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Chronic Disease Prevention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752600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Highest burden of chronic disease shares FOUR COMMON Risk Factors:</a:t>
            </a:r>
          </a:p>
          <a:p>
            <a:pPr lvl="0" defTabSz="457200">
              <a:defRPr/>
            </a:pP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914400" lvl="0" indent="-571500" defTabSz="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Tobacco Use				43 out of 50</a:t>
            </a:r>
          </a:p>
          <a:p>
            <a:pPr marL="914400" lvl="0" indent="-571500" defTabSz="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Excessive drinking		34 out of 50</a:t>
            </a:r>
          </a:p>
          <a:p>
            <a:pPr marL="914400" lvl="0" indent="-571500" defTabSz="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Unhealthy eating			50 out of 50 </a:t>
            </a: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(obesity)</a:t>
            </a:r>
          </a:p>
          <a:p>
            <a:pPr marL="914400" lvl="0" indent="-571500" defTabSz="457200">
              <a:buFont typeface="+mj-lt"/>
              <a:buAutoNum type="arabicPeriod"/>
              <a:defRPr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Physical inactivity		45 out of 50</a:t>
            </a:r>
          </a:p>
          <a:p>
            <a:pPr marL="342900" lvl="0" indent="-342900" defTabSz="457200">
              <a:buFont typeface="Arial"/>
              <a:buChar char="•"/>
              <a:defRPr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6260068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Sources: WHO, Preventing Chronic Disease: A Vital Investment, </a:t>
            </a:r>
            <a:r>
              <a:rPr lang="en-US" sz="900" dirty="0" smtClean="0">
                <a:hlinkClick r:id="rId4"/>
              </a:rPr>
              <a:t>http</a:t>
            </a:r>
            <a:r>
              <a:rPr lang="en-US" sz="900" dirty="0">
                <a:hlinkClick r:id="rId4"/>
              </a:rPr>
              <a:t>://www.who.int/chp/chronic_disease_report/</a:t>
            </a:r>
            <a:r>
              <a:rPr lang="en-US" sz="900" dirty="0" smtClean="0">
                <a:hlinkClick r:id="rId4"/>
              </a:rPr>
              <a:t>full_report.pdf</a:t>
            </a:r>
            <a:r>
              <a:rPr lang="en-US" sz="900" dirty="0" smtClean="0"/>
              <a:t>; America’s Health Rankings (2016)</a:t>
            </a:r>
            <a:r>
              <a:rPr lang="en-US" sz="900" dirty="0"/>
              <a:t>, http://www.americashealthrankings.org/explore/2016-annual-report/measure/Overall/state/</a:t>
            </a:r>
            <a:r>
              <a:rPr lang="en-US" sz="900" dirty="0" smtClean="0"/>
              <a:t>LA.</a:t>
            </a: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760893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“80</a:t>
            </a:r>
            <a:r>
              <a:rPr lang="en-US" sz="2800" i="1" dirty="0"/>
              <a:t>% OF PREMATURE HEART DISEASE</a:t>
            </a:r>
            <a:r>
              <a:rPr lang="en-US" sz="2800" i="1" dirty="0" smtClean="0"/>
              <a:t>, STROKE </a:t>
            </a:r>
            <a:r>
              <a:rPr lang="en-US" sz="2800" i="1" dirty="0"/>
              <a:t>AND DIABETES CAN BE </a:t>
            </a:r>
            <a:r>
              <a:rPr lang="en-US" sz="2800" i="1" dirty="0" smtClean="0"/>
              <a:t>PREVENTED” </a:t>
            </a:r>
            <a:r>
              <a:rPr lang="en-US" sz="2000" dirty="0" smtClean="0"/>
              <a:t>– World Health Organization</a:t>
            </a:r>
            <a:endParaRPr lang="en-US" sz="2000" dirty="0"/>
          </a:p>
        </p:txBody>
      </p:sp>
      <p:pic>
        <p:nvPicPr>
          <p:cNvPr id="11" name="Picture 10" descr="Screen Shot 2017-05-03 at 10.59.54 AM.pn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" b="47009"/>
          <a:stretch/>
        </p:blipFill>
        <p:spPr>
          <a:xfrm>
            <a:off x="6096000" y="2362199"/>
            <a:ext cx="2895600" cy="233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31051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Louisiana’s Chronic Disease Opportunity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0" y="2209800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Potential To Save: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$92 Billion through 2030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347,000 people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3657600"/>
            <a:ext cx="3581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Improvements Include: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Reduced smoking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Reduced obesity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Better access &amp; adherence to treatment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Medical innovations to increase cancer survival &amp; postpone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2" name="Picture 1" descr="Screen Shot 2017-05-03 at 12.27.3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378767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0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310515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Louisiana’s Chronic Disease Opportunity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2000" y="2209800"/>
            <a:ext cx="3657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Potential To Save: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$92 Billion through 2030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347,000 people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" y="3657600"/>
            <a:ext cx="3581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Improvements Include: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Reduced smoking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Reduced obesity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Better access &amp; adherence to treatment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Medical innovations to increase cancer survival &amp; postpone 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2" name="Picture 1" descr="Screen Shot 2017-05-03 at 12.27.3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3787671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2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4204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Identifying Near-Term Opportunities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1" y="1846447"/>
            <a:ext cx="7696200" cy="417335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the “hot spots” – concentrations in costs provide opportunities for targeted efforts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Manage care transitions to lower readmissions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Better management of “ambulatory sensitive” conditions like diabetes, hypertension, asthma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Self-management skill building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Medication management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Regular follow-up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45200" y="6515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6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599" y="381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Building on Existing Efforts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6" y="6198990"/>
            <a:ext cx="2337955" cy="4572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1" y="1846447"/>
            <a:ext cx="7696200" cy="417335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Improving access to quality care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Medicaid expansion &amp; enrollment</a:t>
            </a:r>
          </a:p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Enhancing access to patient-centered primary care</a:t>
            </a:r>
          </a:p>
          <a:p>
            <a:pPr marL="914400" lvl="1" indent="0"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Participation in Advanced Primary Care Practice Demonstration &gt;&gt; FQHCs meeting NCQA criteria of patient-centered medical homes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Joining larger initiatives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Million Hearts Initiative: Cardiovascular Disease Risk Reduction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TCPI: Consortium for Southeastern Hypertension Control</a:t>
            </a:r>
          </a:p>
          <a:p>
            <a:pPr marL="457200" lvl="1" indent="0">
              <a:buNone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45200" y="6515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FleurDeLisBl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362200"/>
            <a:ext cx="381000" cy="381000"/>
          </a:xfrm>
          <a:prstGeom prst="rect">
            <a:avLst/>
          </a:prstGeom>
        </p:spPr>
      </p:pic>
      <p:pic>
        <p:nvPicPr>
          <p:cNvPr id="11" name="Picture 10" descr="FleurDeLisBl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105400"/>
            <a:ext cx="381000" cy="381000"/>
          </a:xfrm>
          <a:prstGeom prst="rect">
            <a:avLst/>
          </a:prstGeom>
        </p:spPr>
      </p:pic>
      <p:pic>
        <p:nvPicPr>
          <p:cNvPr id="14" name="Picture 13" descr="FleurDeLisBl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733800"/>
            <a:ext cx="381000" cy="381000"/>
          </a:xfrm>
          <a:prstGeom prst="rect">
            <a:avLst/>
          </a:prstGeom>
        </p:spPr>
      </p:pic>
      <p:pic>
        <p:nvPicPr>
          <p:cNvPr id="13" name="Picture 12" descr="FleurDeLisBlk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486400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3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32700</TotalTime>
  <Words>537</Words>
  <Application>Microsoft Office PowerPoint</Application>
  <PresentationFormat>On-screen Show (4:3)</PresentationFormat>
  <Paragraphs>114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Burke</dc:creator>
  <cp:lastModifiedBy>Freeman, Julie</cp:lastModifiedBy>
  <cp:revision>470</cp:revision>
  <cp:lastPrinted>2017-05-04T15:05:34Z</cp:lastPrinted>
  <dcterms:created xsi:type="dcterms:W3CDTF">2012-05-29T20:14:05Z</dcterms:created>
  <dcterms:modified xsi:type="dcterms:W3CDTF">2017-05-08T13:29:02Z</dcterms:modified>
</cp:coreProperties>
</file>